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2" r:id="rId6"/>
    <p:sldId id="263" r:id="rId7"/>
    <p:sldId id="265" r:id="rId8"/>
    <p:sldId id="260" r:id="rId9"/>
    <p:sldId id="266" r:id="rId10"/>
    <p:sldId id="267" r:id="rId11"/>
    <p:sldId id="268" r:id="rId1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93F"/>
    <a:srgbClr val="00B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91" d="100"/>
          <a:sy n="91" d="100"/>
        </p:scale>
        <p:origin x="2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5E98-C78A-804B-B2C5-D70D1C02C3B2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3FA7-4F8D-3B44-B423-7947CF4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2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7B38-5971-5945-A439-399A01B3C4F1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9D09-2CEE-104E-95A3-76AA70AE758F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2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F5E2-B706-BA40-AC81-F88230311342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F25-AA07-6E4F-985F-A2BE4DAE3D2B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5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0D4-EDAF-7F44-8FDB-39E3448FCE8B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7A8-BBB2-BF40-8A3E-06D2E0215C26}" type="datetime1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6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8CDC-F170-434D-978A-5E4B7FBD9DBE}" type="datetime1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2096-5FA7-6B42-A62C-24941FCEE77D}" type="datetime1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46E-026A-0447-ABD2-FBF9299EDF78}" type="datetime1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63C9-CA74-AD45-956D-4ADB24C52CAB}" type="datetime1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EDB2-5F54-1F4E-B140-564EF22CB80B}" type="datetime1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92C4-0C5F-0E4A-A35C-AE8F40AA89B5}" type="datetime1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B94E-5262-0C46-82AF-DF8B7318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cleg.gov/Sessions/2021/Bills/House/PDF/H211v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trees and a map&#10;&#10;Description automatically generated">
            <a:extLst>
              <a:ext uri="{FF2B5EF4-FFF2-40B4-BE49-F238E27FC236}">
                <a16:creationId xmlns:a16="http://schemas.microsoft.com/office/drawing/2014/main" id="{DC97DF2A-0E56-7C98-FAF1-6B0D48FE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83" y="599605"/>
            <a:ext cx="5512633" cy="5512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8BB7F-1DD7-8CEE-A1A0-5B0E9C045CD0}"/>
              </a:ext>
            </a:extLst>
          </p:cNvPr>
          <p:cNvSpPr txBox="1"/>
          <p:nvPr/>
        </p:nvSpPr>
        <p:spPr>
          <a:xfrm>
            <a:off x="672683" y="6415790"/>
            <a:ext cx="5512633" cy="1569660"/>
          </a:xfrm>
          <a:prstGeom prst="rect">
            <a:avLst/>
          </a:prstGeom>
          <a:noFill/>
          <a:ln w="50800">
            <a:solidFill>
              <a:schemeClr val="accent1">
                <a:shade val="1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  <a:cs typeface="Times New Roman" panose="02020603050405020304" pitchFamily="18" charset="0"/>
              </a:rPr>
              <a:t>RULES &amp; REGULATIONS GUIDE </a:t>
            </a:r>
          </a:p>
          <a:p>
            <a:pPr algn="ctr"/>
            <a:r>
              <a:rPr lang="en-US" dirty="0">
                <a:latin typeface="Montserrat" pitchFamily="2" charset="77"/>
                <a:cs typeface="Times New Roman" panose="02020603050405020304" pitchFamily="18" charset="0"/>
              </a:rPr>
              <a:t>505 MAIN STREET</a:t>
            </a:r>
          </a:p>
          <a:p>
            <a:pPr algn="ctr"/>
            <a:r>
              <a:rPr lang="en-US" dirty="0">
                <a:latin typeface="Montserrat" pitchFamily="2" charset="77"/>
                <a:cs typeface="Times New Roman" panose="02020603050405020304" pitchFamily="18" charset="0"/>
              </a:rPr>
              <a:t>PINEVILLE, NORTH CAROLINA 28134</a:t>
            </a:r>
          </a:p>
          <a:p>
            <a:pPr algn="ctr"/>
            <a:r>
              <a:rPr lang="en-US" dirty="0">
                <a:latin typeface="Montserrat" pitchFamily="2" charset="77"/>
                <a:cs typeface="Times New Roman" panose="02020603050405020304" pitchFamily="18" charset="0"/>
              </a:rPr>
              <a:t>704-889-2291 </a:t>
            </a:r>
          </a:p>
          <a:p>
            <a:pPr algn="ctr"/>
            <a:r>
              <a:rPr lang="en-US" dirty="0">
                <a:latin typeface="Montserrat" pitchFamily="2" charset="77"/>
                <a:cs typeface="Times New Roman" panose="02020603050405020304" pitchFamily="18" charset="0"/>
              </a:rPr>
              <a:t>WWW.PINEVILLENC.GOV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8BB005-E293-9DD3-F53A-3B1CFB07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2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9FBF94E-66ED-48D7-DFF7-FBA6ECF6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9D41-1293-324B-8984-514A144F8B82}" type="datetime1">
              <a:rPr lang="en-US" smtClean="0"/>
              <a:t>2/6/24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9CD8-6980-D821-A7A7-E54667D8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F25-AA07-6E4F-985F-A2BE4DAE3D2B}" type="datetime1">
              <a:rPr lang="en-US" smtClean="0"/>
              <a:t>2/6/24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B6F1F-A3B1-7EBC-7135-AF1314A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135830-E6DD-FDAC-586C-5FC90A8EA8CE}"/>
              </a:ext>
            </a:extLst>
          </p:cNvPr>
          <p:cNvSpPr txBox="1">
            <a:spLocks/>
          </p:cNvSpPr>
          <p:nvPr/>
        </p:nvSpPr>
        <p:spPr>
          <a:xfrm>
            <a:off x="0" y="368654"/>
            <a:ext cx="5491064" cy="9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FREQUENTLY ASKED QUESTIONS CONTINUED</a:t>
            </a:r>
            <a:endParaRPr lang="en-US" sz="2700" b="1" dirty="0">
              <a:solidFill>
                <a:srgbClr val="16993F"/>
              </a:solidFill>
              <a:latin typeface="Montserrat" pitchFamily="2" charset="77"/>
            </a:endParaRPr>
          </a:p>
        </p:txBody>
      </p:sp>
      <p:pic>
        <p:nvPicPr>
          <p:cNvPr id="7" name="Picture 6" descr="A logo with trees and a map&#10;&#10;Description automatically generated">
            <a:extLst>
              <a:ext uri="{FF2B5EF4-FFF2-40B4-BE49-F238E27FC236}">
                <a16:creationId xmlns:a16="http://schemas.microsoft.com/office/drawing/2014/main" id="{8D431BC6-7404-B826-330F-962629E8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64" y="149984"/>
            <a:ext cx="1152671" cy="1152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8C4B3-79F5-F521-AE94-CC038C761154}"/>
              </a:ext>
            </a:extLst>
          </p:cNvPr>
          <p:cNvSpPr txBox="1"/>
          <p:nvPr/>
        </p:nvSpPr>
        <p:spPr>
          <a:xfrm>
            <a:off x="214265" y="1334702"/>
            <a:ext cx="645707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itchFamily="2" charset="77"/>
              </a:rPr>
              <a:t>Can I drink my own alcoholic beverage, pour it into a social district cup and walk around in the social district?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No. Only drinks purchased from qualified businesses within the social district are allowed.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 glass bottles, or outside drinks are permitted within the boundaries. </a:t>
            </a:r>
          </a:p>
          <a:p>
            <a:endParaRPr lang="en-US" sz="1600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Are alcoholic beverages allowed inside Town Hall, Pineville Public Library, Pineville Communications, Pineville Public Works or Pineville Police Department?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No. Although these buildings are included in the social district boundaries, there are no alcoholic beverages allowed inside town government buildings. </a:t>
            </a:r>
          </a:p>
          <a:p>
            <a:endParaRPr lang="en-US" sz="1600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Can I take an alcoholic beverage in my social district cup home with 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No. Cups must be disposed of in a nearby recycling receptable prior to exiting the social district.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Alcoholic beverages must be purchased from an ABC-permittee located within the social district.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 personal beer, wine, or liquor can be brought into the social district.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Can a mobile pushcart sell alcoholic beverages as part of the social district?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No. Participating locations must be fixed permanent establishments with an ABC permit for on-site consumption.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396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60D6-29B8-065C-665F-CE62AEE1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08" y="1521324"/>
            <a:ext cx="6252869" cy="714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Montserrat" pitchFamily="2" charset="77"/>
              </a:rPr>
              <a:t>Can a convenience store sell alcoholic beverages to-go as part of the social district?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No. Participating locations must be fixed permanent establishments with an ABC permit for on-site consumption. </a:t>
            </a:r>
          </a:p>
          <a:p>
            <a:pPr marL="0" indent="0">
              <a:buNone/>
            </a:pPr>
            <a:r>
              <a:rPr lang="en-US" sz="1600" b="1" dirty="0">
                <a:latin typeface="Montserrat" pitchFamily="2" charset="77"/>
              </a:rPr>
              <a:t>Can I take my alcoholic beverage into a vehicle within the social district? </a:t>
            </a:r>
          </a:p>
          <a:p>
            <a:r>
              <a:rPr lang="en-US" sz="1600" dirty="0">
                <a:latin typeface="Montserrat" pitchFamily="2" charset="77"/>
              </a:rPr>
              <a:t>No. No person shall possess an alcoholic beverage while driving a vehicle, including bicycles, scooters and golf carts. An open container of any alcoholic beverage is prohibited in vehicles. </a:t>
            </a:r>
          </a:p>
          <a:p>
            <a:pPr marL="0" indent="0">
              <a:buNone/>
            </a:pPr>
            <a:r>
              <a:rPr lang="en-US" sz="1600" b="1" dirty="0">
                <a:latin typeface="Montserrat" pitchFamily="2" charset="77"/>
              </a:rPr>
              <a:t>What happens if I leave the social district boundaries with an alcoholic beverage? </a:t>
            </a:r>
          </a:p>
          <a:p>
            <a:r>
              <a:rPr lang="en-US" sz="1600" dirty="0">
                <a:latin typeface="Montserrat" pitchFamily="2" charset="77"/>
              </a:rPr>
              <a:t>Individuals who leave the social district in possession of alcoholic beverages can be criminally charged by Pineville Police Department. </a:t>
            </a:r>
          </a:p>
          <a:p>
            <a:pPr marL="0" indent="0">
              <a:buNone/>
            </a:pPr>
            <a:r>
              <a:rPr lang="en-US" sz="1600" b="1" dirty="0">
                <a:latin typeface="Montserrat" pitchFamily="2" charset="77"/>
              </a:rPr>
              <a:t>How will the social district be enforced? </a:t>
            </a:r>
            <a:endParaRPr lang="en-US" sz="1300" b="1" dirty="0">
              <a:latin typeface="Montserrat" pitchFamily="2" charset="77"/>
            </a:endParaRPr>
          </a:p>
          <a:p>
            <a:r>
              <a:rPr lang="en-US" sz="1300" dirty="0">
                <a:latin typeface="Montserrat" pitchFamily="2" charset="77"/>
              </a:rPr>
              <a:t>Alcohol Law Enforcement (ALE) and Pineville Police Department have jurisdiction over the social district. </a:t>
            </a:r>
          </a:p>
          <a:p>
            <a:r>
              <a:rPr lang="en-US" sz="1300" dirty="0">
                <a:latin typeface="Montserrat" pitchFamily="2" charset="77"/>
              </a:rPr>
              <a:t>ABC-permittees compliance with ALE laws and serving responsibly. </a:t>
            </a:r>
          </a:p>
          <a:p>
            <a:pPr marL="0" indent="0">
              <a:buNone/>
            </a:pPr>
            <a:r>
              <a:rPr lang="en-US" sz="1600" b="1" dirty="0">
                <a:latin typeface="Montserrat" pitchFamily="2" charset="77"/>
              </a:rPr>
              <a:t>How can I report when I see individuals breaking the regulations of the social district? </a:t>
            </a:r>
          </a:p>
          <a:p>
            <a:r>
              <a:rPr lang="en-US" sz="1600" dirty="0">
                <a:latin typeface="Montserrat" pitchFamily="2" charset="77"/>
              </a:rPr>
              <a:t>You can report violations to Pineville Police Department by calling their non-emergency telephone # 704-889-2231 or dial 911 in case of emergency</a:t>
            </a:r>
          </a:p>
          <a:p>
            <a:pPr marL="0" indent="0">
              <a:buNone/>
            </a:pPr>
            <a:endParaRPr lang="en-US" sz="1300" dirty="0">
              <a:latin typeface="Montserrat" pitchFamily="2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53B0-ADFD-C770-8DF0-871AC2D8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F25-AA07-6E4F-985F-A2BE4DAE3D2B}" type="datetime1">
              <a:rPr lang="en-US" smtClean="0"/>
              <a:t>2/6/24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9140A-212B-5051-F9D5-AEB32538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2D3BD0-3BC8-7510-049F-80AB86788272}"/>
              </a:ext>
            </a:extLst>
          </p:cNvPr>
          <p:cNvSpPr txBox="1">
            <a:spLocks/>
          </p:cNvSpPr>
          <p:nvPr/>
        </p:nvSpPr>
        <p:spPr>
          <a:xfrm>
            <a:off x="0" y="368654"/>
            <a:ext cx="5491064" cy="9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FREQUENTLY ASKED QUESTIONS CONTINUED</a:t>
            </a:r>
            <a:endParaRPr lang="en-US" sz="2700" b="1" dirty="0">
              <a:solidFill>
                <a:srgbClr val="16993F"/>
              </a:solidFill>
              <a:latin typeface="Montserrat" pitchFamily="2" charset="77"/>
            </a:endParaRPr>
          </a:p>
        </p:txBody>
      </p:sp>
      <p:pic>
        <p:nvPicPr>
          <p:cNvPr id="7" name="Picture 6" descr="A logo with trees and a map&#10;&#10;Description automatically generated">
            <a:extLst>
              <a:ext uri="{FF2B5EF4-FFF2-40B4-BE49-F238E27FC236}">
                <a16:creationId xmlns:a16="http://schemas.microsoft.com/office/drawing/2014/main" id="{78254CC4-D527-7AB6-BF27-E0BBFDE4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64" y="149984"/>
            <a:ext cx="1152671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E1E31-A777-4CF0-1B71-D25513E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974"/>
            <a:ext cx="6858000" cy="63107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968B-B8D1-B7FE-03EA-5E3EDDDAA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4" y="1187520"/>
            <a:ext cx="6340840" cy="7737003"/>
          </a:xfrm>
          <a:ln w="12700">
            <a:solidFill>
              <a:schemeClr val="accent1">
                <a:shade val="15000"/>
              </a:schemeClr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1800" b="1" dirty="0">
                <a:latin typeface="Montserrat" pitchFamily="2" charset="77"/>
              </a:rPr>
              <a:t>About Pineville Social District…………………...………….3 </a:t>
            </a:r>
          </a:p>
          <a:p>
            <a:pPr lvl="1"/>
            <a:r>
              <a:rPr lang="en-US" dirty="0">
                <a:latin typeface="Montserrat" pitchFamily="2" charset="77"/>
              </a:rPr>
              <a:t>What is a Social District? </a:t>
            </a:r>
          </a:p>
          <a:p>
            <a:pPr marL="342900" lvl="1" indent="0">
              <a:buNone/>
            </a:pPr>
            <a:endParaRPr lang="en-US" dirty="0">
              <a:latin typeface="Montserrat" pitchFamily="2" charset="77"/>
            </a:endParaRPr>
          </a:p>
          <a:p>
            <a:r>
              <a:rPr lang="en-US" sz="1800" b="1" dirty="0">
                <a:latin typeface="Montserrat" pitchFamily="2" charset="77"/>
              </a:rPr>
              <a:t>District Boundaries…………………………………………………4</a:t>
            </a:r>
          </a:p>
          <a:p>
            <a:pPr lvl="1"/>
            <a:r>
              <a:rPr lang="en-US" dirty="0">
                <a:latin typeface="Montserrat" pitchFamily="2" charset="77"/>
              </a:rPr>
              <a:t>Map </a:t>
            </a:r>
          </a:p>
          <a:p>
            <a:pPr marL="342900" lvl="1" indent="0">
              <a:buNone/>
            </a:pPr>
            <a:endParaRPr lang="en-US" dirty="0">
              <a:latin typeface="Montserrat" pitchFamily="2" charset="77"/>
            </a:endParaRPr>
          </a:p>
          <a:p>
            <a:r>
              <a:rPr lang="en-US" sz="1800" b="1" dirty="0">
                <a:latin typeface="Montserrat" pitchFamily="2" charset="77"/>
              </a:rPr>
              <a:t>Days and Hours of Operation…………….........…………..4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</a:endParaRPr>
          </a:p>
          <a:p>
            <a:r>
              <a:rPr lang="en-US" sz="1800" b="1" dirty="0">
                <a:latin typeface="Montserrat" pitchFamily="2" charset="77"/>
              </a:rPr>
              <a:t>Participating and Non-Participating Locations.....5</a:t>
            </a:r>
          </a:p>
          <a:p>
            <a:pPr marL="0" indent="0">
              <a:buNone/>
            </a:pPr>
            <a:endParaRPr lang="en-US" sz="1800" b="1" dirty="0">
              <a:latin typeface="Montserrat" pitchFamily="2" charset="77"/>
            </a:endParaRPr>
          </a:p>
          <a:p>
            <a:r>
              <a:rPr lang="en-US" sz="1800" b="1" dirty="0">
                <a:latin typeface="Montserrat" pitchFamily="2" charset="77"/>
              </a:rPr>
              <a:t>Requirements</a:t>
            </a:r>
          </a:p>
          <a:p>
            <a:pPr lvl="1"/>
            <a:r>
              <a:rPr lang="en-US" dirty="0">
                <a:latin typeface="Montserrat" pitchFamily="2" charset="77"/>
              </a:rPr>
              <a:t>Social District Requirements……………………………………6</a:t>
            </a:r>
          </a:p>
          <a:p>
            <a:pPr lvl="1"/>
            <a:r>
              <a:rPr lang="en-US" dirty="0">
                <a:latin typeface="Montserrat" pitchFamily="2" charset="77"/>
              </a:rPr>
              <a:t>ABC Permittee Requirements………………………..……..6-7</a:t>
            </a:r>
          </a:p>
          <a:p>
            <a:pPr lvl="1"/>
            <a:r>
              <a:rPr lang="en-US" dirty="0">
                <a:latin typeface="Montserrat" pitchFamily="2" charset="77"/>
              </a:rPr>
              <a:t>Cup Requirements…………………………………….……………………7</a:t>
            </a:r>
          </a:p>
          <a:p>
            <a:pPr marL="342900" lvl="1" indent="0">
              <a:buNone/>
            </a:pPr>
            <a:endParaRPr lang="en-US" dirty="0">
              <a:latin typeface="Montserrat" pitchFamily="2" charset="77"/>
            </a:endParaRPr>
          </a:p>
          <a:p>
            <a:r>
              <a:rPr lang="en-US" sz="1800" b="1" dirty="0">
                <a:latin typeface="Montserrat" pitchFamily="2" charset="77"/>
              </a:rPr>
              <a:t>Frequently Asked Questions………..…………………….8-9</a:t>
            </a:r>
          </a:p>
          <a:p>
            <a:pPr marL="342900" lvl="1" indent="0">
              <a:buNone/>
            </a:pPr>
            <a:endParaRPr lang="en-US" dirty="0">
              <a:latin typeface="Montserrat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38CDB-7968-50E1-237D-D3A56649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logo with trees and a map&#10;&#10;Description automatically generated">
            <a:extLst>
              <a:ext uri="{FF2B5EF4-FFF2-40B4-BE49-F238E27FC236}">
                <a16:creationId xmlns:a16="http://schemas.microsoft.com/office/drawing/2014/main" id="{D0FD69D1-37F6-8801-A8EB-DD36DB0A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29" y="36516"/>
            <a:ext cx="1152671" cy="115267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826FF-5E69-6C4E-1B42-D0C971D8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F62-8547-984F-B65E-9B1D23F3019D}" type="datetime1">
              <a:rPr lang="en-US" smtClean="0"/>
              <a:t>2/6/24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6070-7195-44F5-7712-6B4EA1D0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908049"/>
            <a:ext cx="5915025" cy="5169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Montserrat" pitchFamily="2" charset="77"/>
              </a:rPr>
              <a:t>North Carolina Law on Social Districts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ontserrat" pitchFamily="2" charset="77"/>
              </a:rPr>
              <a:t>Pineville Social District allows people to sip beer, wine, or cocktails as they stroll through a defined area of Downtown Pineville. Social districts have been implemented in various towns and cities across the state since 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itchFamily="2" charset="77"/>
              </a:rPr>
              <a:t>North Carolina General Assembly enacted legislation allowing municipalities to designate </a:t>
            </a:r>
            <a:r>
              <a:rPr lang="en-US" sz="1800" dirty="0">
                <a:solidFill>
                  <a:srgbClr val="000000"/>
                </a:solidFill>
                <a:latin typeface="Montserrat" pitchFamily="2" charset="77"/>
              </a:rPr>
              <a:t>an area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itchFamily="2" charset="77"/>
              </a:rPr>
              <a:t> in which a person may consume alcoholic beverages sold by a licensed ABC permittee and taken outdoors. 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https://www.ncleg.gov/Sessions/2021/Bills/House/PDF/H211v8.pdf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Montserrat" pitchFamily="2" charset="77"/>
              </a:rPr>
              <a:t>What is the purpose of a “Social </a:t>
            </a:r>
            <a:r>
              <a:rPr lang="en-US" sz="1800" b="1" dirty="0">
                <a:solidFill>
                  <a:srgbClr val="000000"/>
                </a:solidFill>
                <a:latin typeface="Montserrat" pitchFamily="2" charset="77"/>
              </a:rPr>
              <a:t>D</a:t>
            </a:r>
            <a:r>
              <a:rPr lang="en-US" sz="1800" b="1" dirty="0">
                <a:solidFill>
                  <a:srgbClr val="000000"/>
                </a:solidFill>
                <a:effectLst/>
                <a:latin typeface="Montserrat" pitchFamily="2" charset="77"/>
              </a:rPr>
              <a:t>istrict”?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ontserrat" pitchFamily="2" charset="77"/>
              </a:rPr>
              <a:t>A social district serves to increase economic activity and downtown walkability which will provide a natural exposure for our downtown businesses.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12EF02-C633-4017-EE4E-548A16D0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974"/>
            <a:ext cx="6858000" cy="631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ABOUT PINEVILLE </a:t>
            </a:r>
            <a:b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</a:br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SOCIAL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74BD5-9C29-D856-DC1D-D3C5CC8C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1A26A-E158-7FE9-C3AB-2446294C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765-A753-704D-9F17-76207A617C51}" type="datetime1">
              <a:rPr lang="en-US" smtClean="0"/>
              <a:t>2/6/24</a:t>
            </a:fld>
            <a:endParaRPr lang="en-US"/>
          </a:p>
        </p:txBody>
      </p:sp>
      <p:pic>
        <p:nvPicPr>
          <p:cNvPr id="8" name="Picture 7" descr="A logo with trees and a map&#10;&#10;Description automatically generated">
            <a:extLst>
              <a:ext uri="{FF2B5EF4-FFF2-40B4-BE49-F238E27FC236}">
                <a16:creationId xmlns:a16="http://schemas.microsoft.com/office/drawing/2014/main" id="{9530C1DD-6208-FB1A-D6F6-FB73D0C17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929" y="36516"/>
            <a:ext cx="1152671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9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5134B5-F30D-2F90-6918-B7D10F90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974"/>
            <a:ext cx="6615600" cy="631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PINEVILLE SOCIAL DISTRICT</a:t>
            </a:r>
            <a:b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</a:br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MAP OF </a:t>
            </a:r>
            <a:r>
              <a:rPr lang="en-US" sz="2700" b="1" dirty="0">
                <a:solidFill>
                  <a:srgbClr val="16993F"/>
                </a:solidFill>
                <a:latin typeface="Montserrat" pitchFamily="2" charset="77"/>
              </a:rPr>
              <a:t>BOUNDARIES</a:t>
            </a:r>
          </a:p>
        </p:txBody>
      </p:sp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481E1CDC-413D-5AE6-2AE3-9DEE4FF7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4" y="1018198"/>
            <a:ext cx="6008490" cy="3037785"/>
          </a:xfrm>
          <a:prstGeom prst="rect">
            <a:avLst/>
          </a:prstGeom>
          <a:ln w="38100">
            <a:solidFill>
              <a:schemeClr val="accent1">
                <a:shade val="15000"/>
              </a:schemeClr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72D336-5656-F0D0-E5F1-83A1C328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54" y="4166132"/>
            <a:ext cx="5915025" cy="1292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ontserrat" pitchFamily="2" charset="77"/>
              </a:rPr>
              <a:t>Link to o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itchFamily="2" charset="77"/>
              </a:rPr>
              <a:t>nline map of the Pineville Social District [insert link]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ontserrat" pitchFamily="2" charset="77"/>
              </a:rPr>
              <a:t>Required signage will be located at several entry and exit points along the district border.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089EBD-0AEA-C2AD-1FF7-DC84456D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7FCDD8-DE34-B3EB-CFA7-AB0ED660DE8B}"/>
              </a:ext>
            </a:extLst>
          </p:cNvPr>
          <p:cNvSpPr txBox="1">
            <a:spLocks/>
          </p:cNvSpPr>
          <p:nvPr/>
        </p:nvSpPr>
        <p:spPr>
          <a:xfrm>
            <a:off x="0" y="5664830"/>
            <a:ext cx="6858000" cy="63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DAYS &amp; HOURS OF OPERATION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54A2C9D2-2AE4-1D90-AA91-6645AE66D5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158716"/>
              </p:ext>
            </p:extLst>
          </p:nvPr>
        </p:nvGraphicFramePr>
        <p:xfrm>
          <a:off x="251396" y="6311101"/>
          <a:ext cx="6355208" cy="9671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9435">
                  <a:extLst>
                    <a:ext uri="{9D8B030D-6E8A-4147-A177-3AD203B41FA5}">
                      <a16:colId xmlns:a16="http://schemas.microsoft.com/office/drawing/2014/main" val="2436061356"/>
                    </a:ext>
                  </a:extLst>
                </a:gridCol>
                <a:gridCol w="880872">
                  <a:extLst>
                    <a:ext uri="{9D8B030D-6E8A-4147-A177-3AD203B41FA5}">
                      <a16:colId xmlns:a16="http://schemas.microsoft.com/office/drawing/2014/main" val="40853777"/>
                    </a:ext>
                  </a:extLst>
                </a:gridCol>
                <a:gridCol w="863346">
                  <a:extLst>
                    <a:ext uri="{9D8B030D-6E8A-4147-A177-3AD203B41FA5}">
                      <a16:colId xmlns:a16="http://schemas.microsoft.com/office/drawing/2014/main" val="2494319579"/>
                    </a:ext>
                  </a:extLst>
                </a:gridCol>
                <a:gridCol w="1126871">
                  <a:extLst>
                    <a:ext uri="{9D8B030D-6E8A-4147-A177-3AD203B41FA5}">
                      <a16:colId xmlns:a16="http://schemas.microsoft.com/office/drawing/2014/main" val="2745554814"/>
                    </a:ext>
                  </a:extLst>
                </a:gridCol>
                <a:gridCol w="983996">
                  <a:extLst>
                    <a:ext uri="{9D8B030D-6E8A-4147-A177-3AD203B41FA5}">
                      <a16:colId xmlns:a16="http://schemas.microsoft.com/office/drawing/2014/main" val="2910251290"/>
                    </a:ext>
                  </a:extLst>
                </a:gridCol>
                <a:gridCol w="725297">
                  <a:extLst>
                    <a:ext uri="{9D8B030D-6E8A-4147-A177-3AD203B41FA5}">
                      <a16:colId xmlns:a16="http://schemas.microsoft.com/office/drawing/2014/main" val="1801664008"/>
                    </a:ext>
                  </a:extLst>
                </a:gridCol>
                <a:gridCol w="965391">
                  <a:extLst>
                    <a:ext uri="{9D8B030D-6E8A-4147-A177-3AD203B41FA5}">
                      <a16:colId xmlns:a16="http://schemas.microsoft.com/office/drawing/2014/main" val="4281533521"/>
                    </a:ext>
                  </a:extLst>
                </a:gridCol>
              </a:tblGrid>
              <a:tr h="4642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>
                    <a:solidFill>
                      <a:srgbClr val="169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>
                    <a:solidFill>
                      <a:srgbClr val="169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>
                    <a:solidFill>
                      <a:srgbClr val="169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>
                    <a:solidFill>
                      <a:srgbClr val="169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>
                    <a:solidFill>
                      <a:srgbClr val="169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FRIDAY</a:t>
                      </a:r>
                    </a:p>
                  </a:txBody>
                  <a:tcPr>
                    <a:solidFill>
                      <a:srgbClr val="169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>
                    <a:solidFill>
                      <a:srgbClr val="1699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5710"/>
                  </a:ext>
                </a:extLst>
              </a:tr>
              <a:tr h="4596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1PM-10PM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12PM-10PM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12PM-10PM</a:t>
                      </a:r>
                    </a:p>
                  </a:txBody>
                  <a:tcPr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12PM-</a:t>
                      </a:r>
                    </a:p>
                    <a:p>
                      <a:pPr algn="ctr"/>
                      <a:r>
                        <a:rPr lang="en-US" dirty="0"/>
                        <a:t>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12PM-10PM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12PM-10PM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12PM-10PM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090538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1ECB7F-334B-C4AD-6FB7-B8380F2B623D}"/>
              </a:ext>
            </a:extLst>
          </p:cNvPr>
          <p:cNvSpPr txBox="1">
            <a:spLocks/>
          </p:cNvSpPr>
          <p:nvPr/>
        </p:nvSpPr>
        <p:spPr>
          <a:xfrm>
            <a:off x="251396" y="7432651"/>
            <a:ext cx="5915025" cy="397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Montserrat" pitchFamily="2" charset="77"/>
              </a:rPr>
              <a:t>The social district operates 7 days a week. 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7BBC16C-7747-7C23-D7DB-8121A24D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EE19-D890-D64E-8EDC-F12E915789FC}" type="datetime1">
              <a:rPr lang="en-US" smtClean="0"/>
              <a:t>2/6/24</a:t>
            </a:fld>
            <a:endParaRPr lang="en-US"/>
          </a:p>
        </p:txBody>
      </p:sp>
      <p:pic>
        <p:nvPicPr>
          <p:cNvPr id="16" name="Picture 15" descr="A logo with trees and a map&#10;&#10;Description automatically generated">
            <a:extLst>
              <a:ext uri="{FF2B5EF4-FFF2-40B4-BE49-F238E27FC236}">
                <a16:creationId xmlns:a16="http://schemas.microsoft.com/office/drawing/2014/main" id="{6D02DAE7-7180-557C-777E-CBC27C3E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929" y="36516"/>
            <a:ext cx="1152671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56CF83-F203-123C-12C5-3F125CF00876}"/>
              </a:ext>
            </a:extLst>
          </p:cNvPr>
          <p:cNvSpPr txBox="1">
            <a:spLocks/>
          </p:cNvSpPr>
          <p:nvPr/>
        </p:nvSpPr>
        <p:spPr>
          <a:xfrm>
            <a:off x="0" y="421683"/>
            <a:ext cx="5880295" cy="63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PARTICIPATING &amp; </a:t>
            </a:r>
          </a:p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NON-PARTICIPATING LOCATIONS</a:t>
            </a:r>
            <a:endParaRPr lang="en-US" sz="2700" b="1" dirty="0">
              <a:solidFill>
                <a:srgbClr val="16993F"/>
              </a:solidFill>
              <a:latin typeface="Montserrat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C2278F-F1BA-0D09-5FF5-7BE00D66C4C7}"/>
              </a:ext>
            </a:extLst>
          </p:cNvPr>
          <p:cNvSpPr txBox="1">
            <a:spLocks/>
          </p:cNvSpPr>
          <p:nvPr/>
        </p:nvSpPr>
        <p:spPr>
          <a:xfrm>
            <a:off x="140677" y="1186868"/>
            <a:ext cx="6313277" cy="1160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Businesses located within the social district boundaries can submit a participation form to identify whether they want to opt-in or opt-out of the district. </a:t>
            </a:r>
          </a:p>
        </p:txBody>
      </p:sp>
      <p:pic>
        <p:nvPicPr>
          <p:cNvPr id="6" name="Picture 5" descr="A green and white sign with white text and trees&#10;&#10;Description automatically generated">
            <a:extLst>
              <a:ext uri="{FF2B5EF4-FFF2-40B4-BE49-F238E27FC236}">
                <a16:creationId xmlns:a16="http://schemas.microsoft.com/office/drawing/2014/main" id="{973AD2E3-D0BE-BBEB-FEF8-2CE928CF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60" y="1967851"/>
            <a:ext cx="1587500" cy="1943100"/>
          </a:xfrm>
          <a:prstGeom prst="rect">
            <a:avLst/>
          </a:prstGeom>
        </p:spPr>
      </p:pic>
      <p:pic>
        <p:nvPicPr>
          <p:cNvPr id="7" name="Picture 6" descr="A blue and white sign with trees and a map&#10;&#10;Description automatically generated">
            <a:extLst>
              <a:ext uri="{FF2B5EF4-FFF2-40B4-BE49-F238E27FC236}">
                <a16:creationId xmlns:a16="http://schemas.microsoft.com/office/drawing/2014/main" id="{90CBF66B-154A-4CFF-3493-F407C4032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66" y="1979169"/>
            <a:ext cx="1587500" cy="1943100"/>
          </a:xfrm>
          <a:prstGeom prst="rect">
            <a:avLst/>
          </a:prstGeom>
        </p:spPr>
      </p:pic>
      <p:pic>
        <p:nvPicPr>
          <p:cNvPr id="8" name="Picture 7" descr="A red sign with white text and trees&#10;&#10;Description automatically generated">
            <a:extLst>
              <a:ext uri="{FF2B5EF4-FFF2-40B4-BE49-F238E27FC236}">
                <a16:creationId xmlns:a16="http://schemas.microsoft.com/office/drawing/2014/main" id="{31AAAACE-891D-09F4-AAF6-CC0466692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454" y="1979169"/>
            <a:ext cx="1587500" cy="19431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5F8828-1031-11E8-9D48-34A86BA77D90}"/>
              </a:ext>
            </a:extLst>
          </p:cNvPr>
          <p:cNvSpPr txBox="1">
            <a:spLocks/>
          </p:cNvSpPr>
          <p:nvPr/>
        </p:nvSpPr>
        <p:spPr>
          <a:xfrm>
            <a:off x="228467" y="4300471"/>
            <a:ext cx="6401066" cy="3113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Window clings will be displayed on businesses entrance to identify their status: 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Montserrat" pitchFamily="2" charset="77"/>
              </a:rPr>
              <a:t>SOLD HERE </a:t>
            </a: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– for businesses with a licensed ABC permit authorized to sell and distribute alcohol </a:t>
            </a:r>
          </a:p>
          <a:p>
            <a:pPr lvl="1"/>
            <a:r>
              <a:rPr lang="en-US" sz="1200" b="1" dirty="0">
                <a:solidFill>
                  <a:schemeClr val="accent1"/>
                </a:solidFill>
                <a:latin typeface="Montserrat" pitchFamily="2" charset="77"/>
              </a:rPr>
              <a:t>SOLD HERE 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</a:rPr>
              <a:t>&amp; </a:t>
            </a:r>
            <a:r>
              <a:rPr lang="en-US" sz="1200" b="1" dirty="0">
                <a:solidFill>
                  <a:srgbClr val="16993F"/>
                </a:solidFill>
                <a:latin typeface="Montserrat" pitchFamily="2" charset="77"/>
              </a:rPr>
              <a:t>ALLOW: 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</a:rPr>
              <a:t>Business will serve alcohol and allow other social district beverages inside their establishment</a:t>
            </a:r>
            <a:endParaRPr lang="en-US" sz="1200" b="1" dirty="0">
              <a:solidFill>
                <a:srgbClr val="16993F"/>
              </a:solidFill>
              <a:latin typeface="Montserrat" pitchFamily="2" charset="77"/>
            </a:endParaRPr>
          </a:p>
          <a:p>
            <a:pPr lvl="1"/>
            <a:r>
              <a:rPr lang="en-US" sz="1200" b="1" dirty="0">
                <a:solidFill>
                  <a:schemeClr val="accent1"/>
                </a:solidFill>
                <a:latin typeface="Montserrat" pitchFamily="2" charset="77"/>
              </a:rPr>
              <a:t>SOLD HERE 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</a:rPr>
              <a:t>&amp; </a:t>
            </a:r>
            <a:r>
              <a:rPr lang="en-US" sz="1200" b="1" dirty="0">
                <a:solidFill>
                  <a:srgbClr val="C00000"/>
                </a:solidFill>
                <a:latin typeface="Montserrat" pitchFamily="2" charset="77"/>
              </a:rPr>
              <a:t>NOT ALLOW: </a:t>
            </a:r>
            <a:r>
              <a:rPr lang="en-US" sz="1200" dirty="0">
                <a:solidFill>
                  <a:srgbClr val="000000"/>
                </a:solidFill>
                <a:latin typeface="Montserrat" pitchFamily="2" charset="77"/>
              </a:rPr>
              <a:t>Business will serve alcohol and NOT allow other social district beverages inside their establishment</a:t>
            </a:r>
            <a:endParaRPr lang="en-US" sz="1200" b="1" dirty="0">
              <a:solidFill>
                <a:srgbClr val="C00000"/>
              </a:solidFill>
              <a:latin typeface="Montserrat" pitchFamily="2" charset="77"/>
            </a:endParaRPr>
          </a:p>
          <a:p>
            <a:r>
              <a:rPr lang="en-US" sz="1600" b="1" dirty="0">
                <a:solidFill>
                  <a:srgbClr val="16993F"/>
                </a:solidFill>
                <a:latin typeface="Montserrat" pitchFamily="2" charset="77"/>
              </a:rPr>
              <a:t>BEVERAGES WELCOME </a:t>
            </a: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– for non-ABC permitted businesses that welcome alcoholic drinks in their establishments </a:t>
            </a:r>
          </a:p>
          <a:p>
            <a:r>
              <a:rPr lang="en-US" sz="1600" b="1" dirty="0">
                <a:solidFill>
                  <a:srgbClr val="C00000"/>
                </a:solidFill>
                <a:latin typeface="Montserrat" pitchFamily="2" charset="77"/>
              </a:rPr>
              <a:t>PLEASE NO BEVERAGES </a:t>
            </a:r>
            <a:r>
              <a:rPr lang="en-US" sz="1600" dirty="0">
                <a:latin typeface="Montserrat" pitchFamily="2" charset="77"/>
              </a:rPr>
              <a:t>– for businesses that do not want alcoholic beverages in their establishments </a:t>
            </a:r>
            <a:endParaRPr lang="en-US" sz="1600" b="1" dirty="0">
              <a:solidFill>
                <a:srgbClr val="C00000"/>
              </a:solidFill>
              <a:latin typeface="Montserra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latin typeface="Montserra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List of the Pineville Social District participating and non-participating businesses [insert link]. Business owners can change their participation status at any time.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F49482-6A18-8325-C720-25D796AB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6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2B3F0B7-6922-CEF3-628D-9F0391E0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68FC-BED8-0D46-B17F-89E0F18A46FD}" type="datetime1">
              <a:rPr lang="en-US" smtClean="0"/>
              <a:t>2/6/24</a:t>
            </a:fld>
            <a:endParaRPr lang="en-US"/>
          </a:p>
        </p:txBody>
      </p:sp>
      <p:pic>
        <p:nvPicPr>
          <p:cNvPr id="13" name="Picture 12" descr="A logo with trees and a map&#10;&#10;Description automatically generated">
            <a:extLst>
              <a:ext uri="{FF2B5EF4-FFF2-40B4-BE49-F238E27FC236}">
                <a16:creationId xmlns:a16="http://schemas.microsoft.com/office/drawing/2014/main" id="{46200121-62AA-7D77-643E-019192713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62" y="80167"/>
            <a:ext cx="1152671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13D57-9462-EF78-3786-64BFC0B8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CC0189-ED00-BB81-69F1-02A42D10D399}"/>
              </a:ext>
            </a:extLst>
          </p:cNvPr>
          <p:cNvSpPr txBox="1">
            <a:spLocks/>
          </p:cNvSpPr>
          <p:nvPr/>
        </p:nvSpPr>
        <p:spPr>
          <a:xfrm>
            <a:off x="242400" y="1208079"/>
            <a:ext cx="6401066" cy="7555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77"/>
              </a:rPr>
              <a:t>The social district must meet the following requirements under North Carolina law…  </a:t>
            </a:r>
          </a:p>
          <a:p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Patrons must be 21 years of age or older and follow state and federal drinking laws.</a:t>
            </a:r>
          </a:p>
          <a:p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Be purchased from a permittee located in the social district to be consumed in the social district. </a:t>
            </a:r>
          </a:p>
          <a:p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Alcoholic beverages must only be served in designated social district cups with business name, date, and time.   </a:t>
            </a:r>
          </a:p>
          <a:p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Alcoholic beverages must be disposed of before exiting the social district unless entering a business within the social district that allows alcoholic beverages to be brought inside the business.</a:t>
            </a:r>
          </a:p>
          <a:p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A single patron cannot be sold more than 2 alcoholic beverages at one time</a:t>
            </a:r>
            <a:r>
              <a:rPr lang="en-US" sz="1100" dirty="0">
                <a:solidFill>
                  <a:srgbClr val="000000"/>
                </a:solidFill>
                <a:latin typeface="Montserrat" pitchFamily="2" charset="77"/>
              </a:rPr>
              <a:t>.</a:t>
            </a:r>
          </a:p>
          <a:p>
            <a:r>
              <a:rPr lang="en-US" sz="1400" u="none" strike="noStrike" dirty="0">
                <a:solidFill>
                  <a:srgbClr val="212121"/>
                </a:solidFill>
                <a:effectLst/>
                <a:latin typeface="Montserrat" pitchFamily="2" charset="77"/>
              </a:rPr>
              <a:t>Civil Penalty: 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Montserrat" pitchFamily="2" charset="77"/>
              </a:rPr>
              <a:t>Any patron or business who violates the social district town ordinance may be fined by a civil penalty of $100.00.</a:t>
            </a:r>
          </a:p>
          <a:p>
            <a:r>
              <a:rPr lang="en-US" sz="1400" dirty="0">
                <a:solidFill>
                  <a:srgbClr val="212121"/>
                </a:solidFill>
                <a:latin typeface="Montserrat" pitchFamily="2" charset="77"/>
              </a:rPr>
              <a:t>Any ABC permittee, non-permittee or person who violates may be 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Montserrat" pitchFamily="2" charset="77"/>
              </a:rPr>
              <a:t>subject</a:t>
            </a:r>
            <a:r>
              <a:rPr lang="en-US" sz="1400" b="0" i="0" u="none" strike="noStrike" spc="-15" dirty="0">
                <a:solidFill>
                  <a:srgbClr val="212121"/>
                </a:solidFill>
                <a:effectLst/>
                <a:latin typeface="Montserrat" pitchFamily="2" charset="77"/>
              </a:rPr>
              <a:t> 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Montserrat" pitchFamily="2" charset="77"/>
              </a:rPr>
              <a:t>to</a:t>
            </a:r>
            <a:r>
              <a:rPr lang="en-US" sz="1400" b="0" i="0" u="none" strike="noStrike" spc="-15" dirty="0">
                <a:solidFill>
                  <a:srgbClr val="212121"/>
                </a:solidFill>
                <a:effectLst/>
                <a:latin typeface="Montserrat" pitchFamily="2" charset="77"/>
              </a:rPr>
              <a:t> 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Montserrat" pitchFamily="2" charset="77"/>
              </a:rPr>
              <a:t>its</a:t>
            </a:r>
            <a:r>
              <a:rPr lang="en-US" sz="1400" b="0" i="0" u="none" strike="noStrike" spc="-15" dirty="0">
                <a:solidFill>
                  <a:srgbClr val="212121"/>
                </a:solidFill>
                <a:effectLst/>
                <a:latin typeface="Montserrat" pitchFamily="2" charset="77"/>
              </a:rPr>
              <a:t> 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Montserrat" pitchFamily="2" charset="77"/>
              </a:rPr>
              <a:t>Social</a:t>
            </a:r>
            <a:r>
              <a:rPr lang="en-US" sz="1400" b="0" i="0" u="none" strike="noStrike" spc="-15" dirty="0">
                <a:solidFill>
                  <a:srgbClr val="212121"/>
                </a:solidFill>
                <a:effectLst/>
                <a:latin typeface="Montserrat" pitchFamily="2" charset="77"/>
              </a:rPr>
              <a:t> 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Montserrat" pitchFamily="2" charset="77"/>
              </a:rPr>
              <a:t>District Permit being revoked, suspended, or permanently banned from participating in the Pineville Social District.</a:t>
            </a:r>
          </a:p>
          <a:p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Participation in the social district by a special event is at the discretion of the special event permit holder. </a:t>
            </a:r>
          </a:p>
          <a:p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Pineville Police Department officials will patrol the downtown area including the Social District pursuant to its normal operations.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Pineville Police Dept Telephone #</a:t>
            </a:r>
          </a:p>
          <a:p>
            <a:pPr lvl="2"/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Emergency 911 </a:t>
            </a:r>
          </a:p>
          <a:p>
            <a:pPr lvl="2"/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Non-Emergency 704-889-2231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Alcohol Law Enforcement (ALE) Telephone #</a:t>
            </a:r>
          </a:p>
          <a:p>
            <a:pPr lvl="2"/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 1-877-ALE-AGENT</a:t>
            </a:r>
          </a:p>
          <a:p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Pineville Public Works Department will provide sanitation services within the district, including trash removal and litter pick up. Businesses are still responsible for maintaining sanitation on their property. </a:t>
            </a:r>
          </a:p>
          <a:p>
            <a:endParaRPr lang="en-US" sz="140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654B3F-CF97-A3FA-C4A4-9DBD7072DE5F}"/>
              </a:ext>
            </a:extLst>
          </p:cNvPr>
          <p:cNvSpPr txBox="1">
            <a:spLocks/>
          </p:cNvSpPr>
          <p:nvPr/>
        </p:nvSpPr>
        <p:spPr>
          <a:xfrm>
            <a:off x="0" y="306760"/>
            <a:ext cx="6615600" cy="63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PINEVILLE SOCIAL DISTRICT </a:t>
            </a:r>
          </a:p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OPERATIONS</a:t>
            </a:r>
            <a:endParaRPr lang="en-US" sz="2700" b="1" dirty="0">
              <a:solidFill>
                <a:srgbClr val="16993F"/>
              </a:solidFill>
              <a:latin typeface="Montserrat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D1F1C3-9635-47FB-F374-906E2A1C4A66}"/>
              </a:ext>
            </a:extLst>
          </p:cNvPr>
          <p:cNvSpPr txBox="1">
            <a:spLocks/>
          </p:cNvSpPr>
          <p:nvPr/>
        </p:nvSpPr>
        <p:spPr>
          <a:xfrm>
            <a:off x="228467" y="3624309"/>
            <a:ext cx="6158046" cy="2647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47511B5-92CB-2796-FC05-6D260EF7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320A-03F1-BE44-88AE-E5D8AEF5A37B}" type="datetime1">
              <a:rPr lang="en-US" smtClean="0"/>
              <a:t>2/6/24</a:t>
            </a:fld>
            <a:endParaRPr lang="en-US"/>
          </a:p>
        </p:txBody>
      </p:sp>
      <p:pic>
        <p:nvPicPr>
          <p:cNvPr id="14" name="Picture 13" descr="A logo with trees and a map&#10;&#10;Description automatically generated">
            <a:extLst>
              <a:ext uri="{FF2B5EF4-FFF2-40B4-BE49-F238E27FC236}">
                <a16:creationId xmlns:a16="http://schemas.microsoft.com/office/drawing/2014/main" id="{DB781E0A-A011-0C0B-F3D0-029F46DF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29" y="55408"/>
            <a:ext cx="1152671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13D57-9462-EF78-3786-64BFC0B8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6F249F-A0D3-E367-275F-169AD9C23110}"/>
              </a:ext>
            </a:extLst>
          </p:cNvPr>
          <p:cNvSpPr txBox="1">
            <a:spLocks/>
          </p:cNvSpPr>
          <p:nvPr/>
        </p:nvSpPr>
        <p:spPr>
          <a:xfrm>
            <a:off x="-1" y="452976"/>
            <a:ext cx="5725551" cy="63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ABC PERMITTEE REQUIREMENTS</a:t>
            </a:r>
            <a:endParaRPr lang="en-US" sz="2700" b="1" dirty="0">
              <a:solidFill>
                <a:srgbClr val="16993F"/>
              </a:solidFill>
              <a:latin typeface="Montserrat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D1F1C3-9635-47FB-F374-906E2A1C4A66}"/>
              </a:ext>
            </a:extLst>
          </p:cNvPr>
          <p:cNvSpPr txBox="1">
            <a:spLocks/>
          </p:cNvSpPr>
          <p:nvPr/>
        </p:nvSpPr>
        <p:spPr>
          <a:xfrm>
            <a:off x="349977" y="1270609"/>
            <a:ext cx="6158046" cy="4703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0000"/>
                </a:solidFill>
                <a:latin typeface="Montserrat" pitchFamily="2" charset="77"/>
              </a:rPr>
              <a:t>A permittee located and selling alcoholic beverages within the social district must meet the following requirements under North Carolina law…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000000"/>
              </a:solidFill>
              <a:latin typeface="Montserrat" pitchFamily="2" charset="7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The permittee must: </a:t>
            </a:r>
            <a:endParaRPr lang="en-US" sz="1600" b="1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lvl="1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ABC permittees are required to comply with all ALE regulations and serve alcohol responsibly </a:t>
            </a:r>
            <a:endParaRPr lang="en-US" sz="1600" dirty="0">
              <a:effectLst/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1">
              <a:spcBef>
                <a:spcPts val="0"/>
              </a:spcBef>
            </a:pPr>
            <a:r>
              <a:rPr lang="en-US" sz="1600" dirty="0"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nly sell and serve alcoholic beverages on its licensed premises.</a:t>
            </a:r>
          </a:p>
          <a:p>
            <a:pPr marL="342900" lvl="1">
              <a:spcBef>
                <a:spcPts val="0"/>
              </a:spcBef>
            </a:pPr>
            <a:r>
              <a:rPr lang="en-US" sz="1600" dirty="0"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Only sell and serve alcoholic beverages “to-go” during specified social district days and hours </a:t>
            </a:r>
            <a:endParaRPr lang="en-US" sz="16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lvl="1">
              <a:spcBef>
                <a:spcPts val="0"/>
              </a:spcBef>
            </a:pPr>
            <a:r>
              <a:rPr lang="en-US" sz="1600" dirty="0"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nly sell alcoholic beverages for consumption in a container that meets all of the following requirements: </a:t>
            </a:r>
            <a:endParaRPr lang="en-US" sz="1600" dirty="0">
              <a:effectLst/>
              <a:latin typeface="Montserrat" pitchFamily="2" charset="77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The container clearly displays Pineville Social District logo AND business name, time, and date.</a:t>
            </a:r>
            <a:endParaRPr lang="en-US" sz="16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The container shall be clear plastic only.</a:t>
            </a:r>
            <a:endParaRPr lang="en-US" sz="16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The container displays, in no less than 12-point font, the statement, "Drink Responsibly – Be 21."</a:t>
            </a:r>
            <a:endParaRPr lang="en-US" sz="16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The container shall not hold more than 16 fluid ounces.</a:t>
            </a:r>
            <a:endParaRPr lang="en-US" sz="16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hand holding a plastic cup of beer&#10;&#10;Description automatically generated with medium confidence">
            <a:extLst>
              <a:ext uri="{FF2B5EF4-FFF2-40B4-BE49-F238E27FC236}">
                <a16:creationId xmlns:a16="http://schemas.microsoft.com/office/drawing/2014/main" id="{CAF49DBE-295E-2853-7D2A-29FC6F6E2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5924835"/>
            <a:ext cx="2437157" cy="2715984"/>
          </a:xfrm>
          <a:prstGeom prst="rect">
            <a:avLst/>
          </a:prstGeom>
        </p:spPr>
      </p:pic>
      <p:pic>
        <p:nvPicPr>
          <p:cNvPr id="9" name="Picture 8" descr="A white sign with black text and trees&#10;&#10;Description automatically generated">
            <a:extLst>
              <a:ext uri="{FF2B5EF4-FFF2-40B4-BE49-F238E27FC236}">
                <a16:creationId xmlns:a16="http://schemas.microsoft.com/office/drawing/2014/main" id="{651E157F-0701-4820-6A12-2441E7A7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570" y="6770622"/>
            <a:ext cx="964016" cy="1449395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7489A87-5FBA-55A0-8AFB-5400CCE3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ADA2-6F31-8B48-A04A-4017943D61ED}" type="datetime1">
              <a:rPr lang="en-US" smtClean="0"/>
              <a:t>2/6/24</a:t>
            </a:fld>
            <a:endParaRPr lang="en-US"/>
          </a:p>
        </p:txBody>
      </p:sp>
      <p:pic>
        <p:nvPicPr>
          <p:cNvPr id="12" name="Picture 11" descr="A logo with trees and a map&#10;&#10;Description automatically generated">
            <a:extLst>
              <a:ext uri="{FF2B5EF4-FFF2-40B4-BE49-F238E27FC236}">
                <a16:creationId xmlns:a16="http://schemas.microsoft.com/office/drawing/2014/main" id="{1CD2E569-E82A-2C41-B3FA-1AF299E2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064" y="117938"/>
            <a:ext cx="1152671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6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823675-638D-2A0E-3B49-97E830B95996}"/>
              </a:ext>
            </a:extLst>
          </p:cNvPr>
          <p:cNvSpPr txBox="1">
            <a:spLocks/>
          </p:cNvSpPr>
          <p:nvPr/>
        </p:nvSpPr>
        <p:spPr>
          <a:xfrm>
            <a:off x="623888" y="25865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A3ED7-1339-7602-9318-376576E2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7EAAE7-37E9-5EAE-5AB7-878A48780B06}"/>
              </a:ext>
            </a:extLst>
          </p:cNvPr>
          <p:cNvSpPr txBox="1">
            <a:spLocks/>
          </p:cNvSpPr>
          <p:nvPr/>
        </p:nvSpPr>
        <p:spPr>
          <a:xfrm>
            <a:off x="-1" y="292237"/>
            <a:ext cx="5491065" cy="63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FREQUENTLY ASKED QUESTIONS</a:t>
            </a:r>
            <a:endParaRPr lang="en-US" sz="2700" b="1" dirty="0">
              <a:solidFill>
                <a:srgbClr val="16993F"/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8DFD1-559C-2C30-38D9-2D99611E8D96}"/>
              </a:ext>
            </a:extLst>
          </p:cNvPr>
          <p:cNvSpPr txBox="1"/>
          <p:nvPr/>
        </p:nvSpPr>
        <p:spPr>
          <a:xfrm>
            <a:off x="319087" y="923312"/>
            <a:ext cx="632464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itchFamily="2" charset="77"/>
              </a:rPr>
              <a:t>What is a social district? </a:t>
            </a:r>
          </a:p>
          <a:p>
            <a:r>
              <a:rPr lang="en-US" sz="1600" dirty="0">
                <a:latin typeface="Montserrat" pitchFamily="2" charset="77"/>
              </a:rPr>
              <a:t>Social district is defined as </a:t>
            </a:r>
            <a:r>
              <a:rPr lang="en-US" sz="1600" b="0" i="0" u="none" strike="noStrike" dirty="0">
                <a:solidFill>
                  <a:srgbClr val="040C28"/>
                </a:solidFill>
                <a:effectLst/>
                <a:latin typeface="Montserrat" pitchFamily="2" charset="77"/>
              </a:rPr>
              <a:t>areas where people can walk with open, to-go containers of alcoholic beverages in a contiguous area</a:t>
            </a:r>
            <a:r>
              <a:rPr lang="en-US" sz="1600" b="0" i="0" u="none" strike="noStrike" dirty="0">
                <a:solidFill>
                  <a:srgbClr val="202124"/>
                </a:solidFill>
                <a:effectLst/>
                <a:latin typeface="Montserrat" pitchFamily="2" charset="77"/>
              </a:rPr>
              <a:t>. A social district may include both indoor and outdoor areas of businesses within the defined district during the days and hours established for the social district.</a:t>
            </a:r>
          </a:p>
          <a:p>
            <a:endParaRPr lang="en-US" sz="1600" b="0" i="0" u="none" strike="noStrike" dirty="0">
              <a:solidFill>
                <a:srgbClr val="202124"/>
              </a:solidFill>
              <a:effectLst/>
              <a:latin typeface="Montserrat" pitchFamily="2" charset="77"/>
            </a:endParaRPr>
          </a:p>
          <a:p>
            <a:r>
              <a:rPr lang="en-US" sz="1600" b="1" dirty="0">
                <a:solidFill>
                  <a:srgbClr val="202124"/>
                </a:solidFill>
                <a:latin typeface="Montserrat" pitchFamily="2" charset="77"/>
              </a:rPr>
              <a:t>When does the social district go into effect? </a:t>
            </a:r>
          </a:p>
          <a:p>
            <a:endParaRPr lang="en-US" sz="1600" b="1" dirty="0">
              <a:latin typeface="Montserrat" pitchFamily="2" charset="77"/>
            </a:endParaRPr>
          </a:p>
          <a:p>
            <a:endParaRPr lang="en-US" sz="1600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How will the social district boundaries be marked? </a:t>
            </a:r>
          </a:p>
          <a:p>
            <a:r>
              <a:rPr lang="en-US" sz="1600" dirty="0">
                <a:latin typeface="Montserrat" pitchFamily="2" charset="77"/>
              </a:rPr>
              <a:t>[Link to map of social district]</a:t>
            </a:r>
          </a:p>
          <a:p>
            <a:r>
              <a:rPr lang="en-US" sz="1600" dirty="0">
                <a:latin typeface="Montserrat" pitchFamily="2" charset="77"/>
              </a:rPr>
              <a:t>Signage and/or sidewalk decals will be clearly posted at entry and exit points of the social district. </a:t>
            </a:r>
          </a:p>
          <a:p>
            <a:endParaRPr lang="en-US" sz="1600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Why does the social district end at 10pm? </a:t>
            </a:r>
          </a:p>
          <a:p>
            <a:r>
              <a:rPr lang="en-US" sz="1600" dirty="0">
                <a:latin typeface="Montserrat" pitchFamily="2" charset="77"/>
              </a:rPr>
              <a:t>10pm is consistent for when most of the downtown businesses close. </a:t>
            </a:r>
          </a:p>
          <a:p>
            <a:endParaRPr lang="en-US" sz="1600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How does a business opt-in to the social district? </a:t>
            </a:r>
          </a:p>
          <a:p>
            <a:r>
              <a:rPr lang="en-US" sz="1600" dirty="0">
                <a:latin typeface="Montserrat" pitchFamily="2" charset="77"/>
              </a:rPr>
              <a:t>Businesses can submit this [insert link to participation form] to identify if they want to opt-in or opt-out of the social district. </a:t>
            </a:r>
          </a:p>
          <a:p>
            <a:endParaRPr lang="en-US" sz="1600" b="1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What do I do if I am a retailer within the social district and do NOT want alcohol inside my business?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All businesses located within the social district have the option to opt-out of the district; you do NOT have to allow alcohol inside your business.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Door sign will be provided to every business to clearly indicate to patrons if the establishment is opt-in or opt-out of the social district. </a:t>
            </a:r>
          </a:p>
          <a:p>
            <a:endParaRPr lang="en-US" sz="1600" dirty="0">
              <a:latin typeface="Montserrat" pitchFamily="2" charset="77"/>
            </a:endParaRPr>
          </a:p>
          <a:p>
            <a:endParaRPr lang="en-US" sz="1600" b="1" dirty="0">
              <a:latin typeface="Montserrat" pitchFamily="2" charset="77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D2ED2-7A1E-DEDC-05C6-9306844D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9378-2915-A747-8182-D93D1D3B2E5B}" type="datetime1">
              <a:rPr lang="en-US" smtClean="0"/>
              <a:t>2/6/24</a:t>
            </a:fld>
            <a:endParaRPr lang="en-US"/>
          </a:p>
        </p:txBody>
      </p:sp>
      <p:pic>
        <p:nvPicPr>
          <p:cNvPr id="10" name="Picture 9" descr="A logo with trees and a map&#10;&#10;Description automatically generated">
            <a:extLst>
              <a:ext uri="{FF2B5EF4-FFF2-40B4-BE49-F238E27FC236}">
                <a16:creationId xmlns:a16="http://schemas.microsoft.com/office/drawing/2014/main" id="{4DB1F9C0-400E-A22B-900B-8E088EAF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64" y="117938"/>
            <a:ext cx="1152671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7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3C482-E9EE-3146-1C01-498EBF86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B94E-5262-0C46-82AF-DF8B73189F06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C3BE9-F305-835F-5BA6-774FDDC2CF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8654"/>
            <a:ext cx="5491064" cy="9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6993F"/>
                </a:solidFill>
                <a:latin typeface="Montserrat" pitchFamily="2" charset="77"/>
              </a:rPr>
              <a:t>FREQUENTLY ASKED QUESTIONS CONTINUED</a:t>
            </a:r>
            <a:endParaRPr lang="en-US" sz="2700" b="1" dirty="0">
              <a:solidFill>
                <a:srgbClr val="16993F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84DF0-552F-DBC6-7B17-550D3DCF983D}"/>
              </a:ext>
            </a:extLst>
          </p:cNvPr>
          <p:cNvSpPr txBox="1"/>
          <p:nvPr/>
        </p:nvSpPr>
        <p:spPr>
          <a:xfrm>
            <a:off x="214265" y="1334702"/>
            <a:ext cx="645707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itchFamily="2" charset="77"/>
              </a:rPr>
              <a:t>What cups will be used for the social district? What is the cost to my business to use these cups?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16 oz, CLEAR, PET/ PETE (Polyethylene Terephthalate) are the preferred type of cup ABC-permittees will be required to obtain.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The Town of Pineville produced stickers that must be displayed on the cups. ABC-permittee establishments are required to indicate their business name, date and time the alcoholic beverage is served. </a:t>
            </a:r>
          </a:p>
          <a:p>
            <a:endParaRPr lang="en-US" sz="1600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What are the requirements of a social district cup?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Container clearly identifies the ABC-permittee, date and time from which the alcoholic beverage was purchased.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Container clearly displays social district logo in which it will be consumed.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Container is NOT glass.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Container displays “Drink Responsibly-Be 21” in no less than 12-point font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The container is maximum of 16 fluid ounces.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ontserrat" pitchFamily="2" charset="77"/>
            </a:endParaRPr>
          </a:p>
          <a:p>
            <a:r>
              <a:rPr lang="en-US" sz="1600" b="1" dirty="0">
                <a:latin typeface="Montserrat" pitchFamily="2" charset="77"/>
              </a:rPr>
              <a:t>Can I take an alcoholic beverage in my social district cup home with 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No. Cups must be disposed of in a nearby recycling receptable prior to exiting the social district.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Alcoholic beverages must be purchased from an ABC-permittee located within the social district.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No personal beer, wine, or liquor can be brought into the social district. </a:t>
            </a:r>
          </a:p>
          <a:p>
            <a:endParaRPr lang="en-US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DE6CAE5-0788-BCD7-218E-6F520D7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E22-CDBE-9645-A0F2-CB2A627B5122}" type="datetime1">
              <a:rPr lang="en-US" smtClean="0"/>
              <a:t>2/6/24</a:t>
            </a:fld>
            <a:endParaRPr lang="en-US"/>
          </a:p>
        </p:txBody>
      </p:sp>
      <p:pic>
        <p:nvPicPr>
          <p:cNvPr id="9" name="Picture 8" descr="A logo with trees and a map&#10;&#10;Description automatically generated">
            <a:extLst>
              <a:ext uri="{FF2B5EF4-FFF2-40B4-BE49-F238E27FC236}">
                <a16:creationId xmlns:a16="http://schemas.microsoft.com/office/drawing/2014/main" id="{287B2DA6-87EF-5C41-FBCB-6EB4CC9BA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64" y="149984"/>
            <a:ext cx="1152671" cy="1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380</TotalTime>
  <Words>1684</Words>
  <Application>Microsoft Macintosh PowerPoint</Application>
  <PresentationFormat>Letter Paper (8.5x11 in)</PresentationFormat>
  <Paragraphs>181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Helvetica</vt:lpstr>
      <vt:lpstr>Montserrat</vt:lpstr>
      <vt:lpstr>Office Theme</vt:lpstr>
      <vt:lpstr>PowerPoint Presentation</vt:lpstr>
      <vt:lpstr>TABLE OF CONTENTS</vt:lpstr>
      <vt:lpstr>ABOUT PINEVILLE  SOCIAL DISTRICT</vt:lpstr>
      <vt:lpstr>PINEVILLE SOCIAL DISTRICT MAP OF BOUNDARIES</vt:lpstr>
      <vt:lpstr>PowerPoint Presentation</vt:lpstr>
      <vt:lpstr>PowerPoint Presentation</vt:lpstr>
      <vt:lpstr>PowerPoint Presentation</vt:lpstr>
      <vt:lpstr>PowerPoint Presentation</vt:lpstr>
      <vt:lpstr>FREQUENTLY ASKED QUESTIONS CONTINUED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Longstreet</dc:creator>
  <cp:lastModifiedBy>Sara Longstreet</cp:lastModifiedBy>
  <cp:revision>14</cp:revision>
  <dcterms:created xsi:type="dcterms:W3CDTF">2024-02-06T13:30:07Z</dcterms:created>
  <dcterms:modified xsi:type="dcterms:W3CDTF">2024-02-06T19:50:38Z</dcterms:modified>
</cp:coreProperties>
</file>